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ileron" pitchFamily="2" charset="77"/>
      <p:regular r:id="rId11"/>
    </p:embeddedFont>
    <p:embeddedFont>
      <p:font typeface="Aileron Bold" pitchFamily="2" charset="77"/>
      <p:regular r:id="rId12"/>
      <p:bold r:id="rId13"/>
    </p:embeddedFont>
    <p:embeddedFont>
      <p:font typeface="Saira Bold" pitchFamily="2" charset="77"/>
      <p:regular r:id="rId14"/>
      <p:bold r:id="rId15"/>
    </p:embeddedFont>
    <p:embeddedFont>
      <p:font typeface="The Seasons Bold" pitchFamily="2" charset="77"/>
      <p:regular r:id="rId16"/>
      <p:bold r:id="rId17"/>
    </p:embeddedFont>
    <p:embeddedFont>
      <p:font typeface="The Seasons Light" pitchFamily="2" charset="7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48" autoAdjust="0"/>
  </p:normalViewPr>
  <p:slideViewPr>
    <p:cSldViewPr>
      <p:cViewPr varScale="1">
        <p:scale>
          <a:sx n="78" d="100"/>
          <a:sy n="78" d="100"/>
        </p:scale>
        <p:origin x="36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4886325"/>
            <a:ext cx="4288078" cy="0"/>
          </a:xfrm>
          <a:prstGeom prst="line">
            <a:avLst/>
          </a:prstGeom>
          <a:ln w="38100" cap="flat">
            <a:solidFill>
              <a:srgbClr val="E4E8E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3999922" y="4886325"/>
            <a:ext cx="4288078" cy="0"/>
          </a:xfrm>
          <a:prstGeom prst="line">
            <a:avLst/>
          </a:prstGeom>
          <a:ln w="38100" cap="flat">
            <a:solidFill>
              <a:srgbClr val="E4E8E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0" y="4886325"/>
            <a:ext cx="4288078" cy="0"/>
          </a:xfrm>
          <a:prstGeom prst="line">
            <a:avLst/>
          </a:prstGeom>
          <a:ln w="38100" cap="flat">
            <a:solidFill>
              <a:srgbClr val="E4E8E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13999922" y="4886325"/>
            <a:ext cx="4288078" cy="0"/>
          </a:xfrm>
          <a:prstGeom prst="line">
            <a:avLst/>
          </a:prstGeom>
          <a:ln w="38100" cap="flat">
            <a:solidFill>
              <a:srgbClr val="E4E8E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7"/>
          <p:cNvSpPr/>
          <p:nvPr/>
        </p:nvSpPr>
        <p:spPr>
          <a:xfrm>
            <a:off x="13999922" y="4886325"/>
            <a:ext cx="4288078" cy="0"/>
          </a:xfrm>
          <a:prstGeom prst="line">
            <a:avLst/>
          </a:prstGeom>
          <a:ln w="38100" cap="flat">
            <a:solidFill>
              <a:srgbClr val="E4E8E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6135633" y="57150"/>
            <a:ext cx="6016735" cy="3086100"/>
            <a:chOff x="0" y="0"/>
            <a:chExt cx="1584654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84654" cy="812800"/>
            </a:xfrm>
            <a:custGeom>
              <a:avLst/>
              <a:gdLst/>
              <a:ahLst/>
              <a:cxnLst/>
              <a:rect l="l" t="t" r="r" b="b"/>
              <a:pathLst>
                <a:path w="1584654" h="812800">
                  <a:moveTo>
                    <a:pt x="1584654" y="0"/>
                  </a:moveTo>
                  <a:lnTo>
                    <a:pt x="1584654" y="698500"/>
                  </a:lnTo>
                  <a:lnTo>
                    <a:pt x="792327" y="812800"/>
                  </a:lnTo>
                  <a:lnTo>
                    <a:pt x="0" y="698500"/>
                  </a:lnTo>
                  <a:lnTo>
                    <a:pt x="0" y="0"/>
                  </a:lnTo>
                  <a:lnTo>
                    <a:pt x="1584654" y="0"/>
                  </a:lnTo>
                  <a:close/>
                </a:path>
              </a:pathLst>
            </a:custGeom>
            <a:solidFill>
              <a:srgbClr val="10404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584654" cy="74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9220200"/>
            <a:ext cx="1623060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79"/>
              </a:lnSpc>
              <a:spcBef>
                <a:spcPct val="0"/>
              </a:spcBef>
            </a:pPr>
            <a:r>
              <a:rPr lang="en-US" sz="2199" b="1" spc="534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by Lashawn Fofung, MBA, PMP, CSM, CSPO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00005" y="5386388"/>
            <a:ext cx="17687989" cy="1554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14"/>
              </a:lnSpc>
            </a:pPr>
            <a:r>
              <a:rPr lang="en-US" sz="4190" b="1" spc="259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DOCUMENT  INSIGHT AND DATA EXTRACTION   </a:t>
            </a:r>
          </a:p>
          <a:p>
            <a:pPr algn="ctr">
              <a:lnSpc>
                <a:spcPts val="5614"/>
              </a:lnSpc>
            </a:pPr>
            <a:r>
              <a:rPr lang="en-US" sz="4190" b="1" spc="259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0005" y="4348163"/>
            <a:ext cx="17687989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7"/>
              </a:lnSpc>
            </a:pPr>
            <a:r>
              <a:rPr lang="en-US" sz="5389" b="1" spc="-226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ADVANCED AI-POWERED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35633" y="717706"/>
            <a:ext cx="6016735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08"/>
              </a:lnSpc>
            </a:pPr>
            <a:r>
              <a:rPr lang="en-US" sz="3590" b="1" spc="-150">
                <a:solidFill>
                  <a:srgbClr val="F8F7F4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EXTERN + OUTAMATION </a:t>
            </a:r>
          </a:p>
          <a:p>
            <a:pPr algn="ctr">
              <a:lnSpc>
                <a:spcPts val="4308"/>
              </a:lnSpc>
            </a:pPr>
            <a:r>
              <a:rPr lang="en-US" sz="3590" b="1" spc="-150">
                <a:solidFill>
                  <a:srgbClr val="F8F7F4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EXTERNSHIP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95476" y="7641431"/>
            <a:ext cx="13897048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48"/>
              </a:lnSpc>
            </a:pPr>
            <a:r>
              <a:rPr lang="en-US" sz="2290" b="1" spc="185">
                <a:solidFill>
                  <a:srgbClr val="F8F7F4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SPRINT 1  STATUS  UPDATE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12192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351" b="14523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>
            <a:off x="218658" y="258761"/>
            <a:ext cx="5426597" cy="3732695"/>
          </a:xfrm>
          <a:custGeom>
            <a:avLst/>
            <a:gdLst/>
            <a:ahLst/>
            <a:cxnLst/>
            <a:rect l="l" t="t" r="r" b="b"/>
            <a:pathLst>
              <a:path w="5426597" h="3732695">
                <a:moveTo>
                  <a:pt x="0" y="0"/>
                </a:moveTo>
                <a:lnTo>
                  <a:pt x="5426597" y="0"/>
                </a:lnTo>
                <a:lnTo>
                  <a:pt x="5426597" y="3732696"/>
                </a:lnTo>
                <a:lnTo>
                  <a:pt x="0" y="37326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937" b="-13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00" y="5076825"/>
            <a:ext cx="3462137" cy="2584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Python</a:t>
            </a:r>
          </a:p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AI/ML</a:t>
            </a:r>
          </a:p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Data Scrapping</a:t>
            </a:r>
          </a:p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Prompt Engineering</a:t>
            </a:r>
          </a:p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LLMs</a:t>
            </a:r>
          </a:p>
          <a:p>
            <a:pPr marL="410209" lvl="1" indent="-205105" algn="just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Text Extraction</a:t>
            </a:r>
          </a:p>
          <a:p>
            <a:pPr algn="just">
              <a:lnSpc>
                <a:spcPts val="2925"/>
              </a:lnSpc>
            </a:pPr>
            <a:endParaRPr lang="en-US" sz="1899" b="1" spc="93">
              <a:solidFill>
                <a:srgbClr val="104044"/>
              </a:solidFill>
              <a:latin typeface="Aileron Bold"/>
              <a:ea typeface="Aileron Bold"/>
              <a:cs typeface="Aileron Bold"/>
              <a:sym typeface="Ailero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4180148"/>
            <a:ext cx="6693947" cy="82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23"/>
              </a:lnSpc>
              <a:spcBef>
                <a:spcPct val="0"/>
              </a:spcBef>
            </a:pPr>
            <a:r>
              <a:rPr lang="en-US" sz="4088" b="1" spc="163">
                <a:solidFill>
                  <a:srgbClr val="104044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SKILLS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57815" y="7957058"/>
            <a:ext cx="5435716" cy="15120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1600" b="1" spc="78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Helping businesses improve, automate, and architect critical tasks (such as document handling, customer service, and data management) by saving thousands of hours and boosting accuracy.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90837" y="5076825"/>
            <a:ext cx="3462137" cy="2584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Document Intelligence</a:t>
            </a:r>
          </a:p>
          <a:p>
            <a:pPr marL="410209" lvl="1" indent="-205105" algn="l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Python Automation</a:t>
            </a:r>
          </a:p>
          <a:p>
            <a:pPr marL="410209" lvl="1" indent="-205105" algn="l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Optical Character Recognition (OCR)</a:t>
            </a:r>
          </a:p>
          <a:p>
            <a:pPr marL="410209" lvl="1" indent="-205105" algn="l">
              <a:lnSpc>
                <a:spcPts val="2925"/>
              </a:lnSpc>
              <a:buFont typeface="Arial"/>
              <a:buChar char="•"/>
            </a:pPr>
            <a:r>
              <a:rPr lang="en-US" sz="1899" b="1" spc="93">
                <a:solidFill>
                  <a:srgbClr val="104044"/>
                </a:solidFill>
                <a:latin typeface="Aileron Bold"/>
                <a:ea typeface="Aileron Bold"/>
                <a:cs typeface="Aileron Bold"/>
                <a:sym typeface="Aileron Bold"/>
              </a:rPr>
              <a:t>Retrieval-Augumented Generation (RAG)</a:t>
            </a:r>
          </a:p>
          <a:p>
            <a:pPr algn="l">
              <a:lnSpc>
                <a:spcPts val="2925"/>
              </a:lnSpc>
            </a:pPr>
            <a:endParaRPr lang="en-US" sz="1899" b="1" spc="93">
              <a:solidFill>
                <a:srgbClr val="104044"/>
              </a:solidFill>
              <a:latin typeface="Aileron Bold"/>
              <a:ea typeface="Aileron Bold"/>
              <a:cs typeface="Aileron Bold"/>
              <a:sym typeface="Aileron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9248775"/>
            <a:ext cx="6827831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1460169" y="9267825"/>
            <a:ext cx="6827831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-5400000">
            <a:off x="1237753" y="5092831"/>
            <a:ext cx="6297635" cy="746147"/>
            <a:chOff x="0" y="0"/>
            <a:chExt cx="1271016" cy="15059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71016" cy="150591"/>
            </a:xfrm>
            <a:custGeom>
              <a:avLst/>
              <a:gdLst/>
              <a:ahLst/>
              <a:cxnLst/>
              <a:rect l="l" t="t" r="r" b="b"/>
              <a:pathLst>
                <a:path w="1271016" h="150591">
                  <a:moveTo>
                    <a:pt x="18440" y="0"/>
                  </a:moveTo>
                  <a:lnTo>
                    <a:pt x="1252576" y="0"/>
                  </a:lnTo>
                  <a:cubicBezTo>
                    <a:pt x="1257466" y="0"/>
                    <a:pt x="1262157" y="1943"/>
                    <a:pt x="1265615" y="5401"/>
                  </a:cubicBezTo>
                  <a:cubicBezTo>
                    <a:pt x="1269073" y="8859"/>
                    <a:pt x="1271016" y="13549"/>
                    <a:pt x="1271016" y="18440"/>
                  </a:cubicBezTo>
                  <a:lnTo>
                    <a:pt x="1271016" y="132151"/>
                  </a:lnTo>
                  <a:cubicBezTo>
                    <a:pt x="1271016" y="137041"/>
                    <a:pt x="1269073" y="141732"/>
                    <a:pt x="1265615" y="145190"/>
                  </a:cubicBezTo>
                  <a:cubicBezTo>
                    <a:pt x="1262157" y="148648"/>
                    <a:pt x="1257466" y="150591"/>
                    <a:pt x="1252576" y="150591"/>
                  </a:cubicBezTo>
                  <a:lnTo>
                    <a:pt x="18440" y="150591"/>
                  </a:lnTo>
                  <a:cubicBezTo>
                    <a:pt x="13549" y="150591"/>
                    <a:pt x="8859" y="148648"/>
                    <a:pt x="5401" y="145190"/>
                  </a:cubicBezTo>
                  <a:cubicBezTo>
                    <a:pt x="1943" y="141732"/>
                    <a:pt x="0" y="137041"/>
                    <a:pt x="0" y="132151"/>
                  </a:cubicBezTo>
                  <a:lnTo>
                    <a:pt x="0" y="18440"/>
                  </a:lnTo>
                  <a:cubicBezTo>
                    <a:pt x="0" y="13549"/>
                    <a:pt x="1943" y="8859"/>
                    <a:pt x="5401" y="5401"/>
                  </a:cubicBezTo>
                  <a:cubicBezTo>
                    <a:pt x="8859" y="1943"/>
                    <a:pt x="13549" y="0"/>
                    <a:pt x="18440" y="0"/>
                  </a:cubicBezTo>
                  <a:close/>
                </a:path>
              </a:pathLst>
            </a:custGeom>
            <a:solidFill>
              <a:srgbClr val="83BEC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5725"/>
              <a:ext cx="1271016" cy="648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68753" y="474801"/>
            <a:ext cx="3110490" cy="553899"/>
            <a:chOff x="0" y="0"/>
            <a:chExt cx="819224" cy="1458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9224" cy="145883"/>
            </a:xfrm>
            <a:custGeom>
              <a:avLst/>
              <a:gdLst/>
              <a:ahLst/>
              <a:cxnLst/>
              <a:rect l="l" t="t" r="r" b="b"/>
              <a:pathLst>
                <a:path w="819224" h="145883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08548"/>
                  </a:lnTo>
                  <a:cubicBezTo>
                    <a:pt x="819224" y="118450"/>
                    <a:pt x="815290" y="127946"/>
                    <a:pt x="808289" y="134948"/>
                  </a:cubicBezTo>
                  <a:cubicBezTo>
                    <a:pt x="801287" y="141950"/>
                    <a:pt x="791791" y="145883"/>
                    <a:pt x="781889" y="145883"/>
                  </a:cubicBezTo>
                  <a:lnTo>
                    <a:pt x="37335" y="145883"/>
                  </a:lnTo>
                  <a:cubicBezTo>
                    <a:pt x="16715" y="145883"/>
                    <a:pt x="0" y="129168"/>
                    <a:pt x="0" y="108548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F8F7F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85725"/>
              <a:ext cx="819224" cy="60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4811375" y="474801"/>
            <a:ext cx="3110490" cy="553899"/>
            <a:chOff x="0" y="0"/>
            <a:chExt cx="819224" cy="1458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9224" cy="145883"/>
            </a:xfrm>
            <a:custGeom>
              <a:avLst/>
              <a:gdLst/>
              <a:ahLst/>
              <a:cxnLst/>
              <a:rect l="l" t="t" r="r" b="b"/>
              <a:pathLst>
                <a:path w="819224" h="145883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08548"/>
                  </a:lnTo>
                  <a:cubicBezTo>
                    <a:pt x="819224" y="118450"/>
                    <a:pt x="815290" y="127946"/>
                    <a:pt x="808289" y="134948"/>
                  </a:cubicBezTo>
                  <a:cubicBezTo>
                    <a:pt x="801287" y="141950"/>
                    <a:pt x="791791" y="145883"/>
                    <a:pt x="781889" y="145883"/>
                  </a:cubicBezTo>
                  <a:lnTo>
                    <a:pt x="37335" y="145883"/>
                  </a:lnTo>
                  <a:cubicBezTo>
                    <a:pt x="16715" y="145883"/>
                    <a:pt x="0" y="129168"/>
                    <a:pt x="0" y="108548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F8F7F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5725"/>
              <a:ext cx="819224" cy="601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2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118086" y="2392293"/>
            <a:ext cx="722315" cy="72231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83BEC1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36525"/>
              <a:ext cx="711200" cy="473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25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987922" y="2286363"/>
            <a:ext cx="8283649" cy="6328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AI Document Intelligence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Python &amp; Google Colab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Python Data Extraction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Optimizing OCR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Implementing RAG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Optimizing RAG Pipelines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Blob Processing &amp; Classification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Interactive Chatbot</a:t>
            </a:r>
          </a:p>
          <a:p>
            <a:pPr algn="l">
              <a:lnSpc>
                <a:spcPts val="5643"/>
              </a:lnSpc>
            </a:pPr>
            <a:r>
              <a:rPr lang="en-US" sz="3262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AI-Powered Document Automation Platform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066978" y="360871"/>
            <a:ext cx="6156662" cy="1449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99"/>
              </a:lnSpc>
            </a:pPr>
            <a:r>
              <a:rPr lang="en-US" sz="9559" b="1" spc="-372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SPRINTS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003911" y="9024557"/>
            <a:ext cx="4280179" cy="391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34"/>
              </a:lnSpc>
              <a:spcBef>
                <a:spcPct val="0"/>
              </a:spcBef>
            </a:pPr>
            <a:r>
              <a:rPr lang="en-US" sz="2200" b="1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PROJECT TIMELINE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018940" y="2663289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018940" y="3314998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018940" y="3971404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037016" y="4707389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008055" y="5446107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05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018940" y="6185074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06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018940" y="6857500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07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018940" y="7529925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08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018940" y="8202351"/>
            <a:ext cx="699111" cy="304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14"/>
              </a:lnSpc>
            </a:pPr>
            <a:r>
              <a:rPr lang="en-US" sz="2857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09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7003911" y="9557514"/>
            <a:ext cx="4280179" cy="360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40"/>
              </a:lnSpc>
              <a:spcBef>
                <a:spcPct val="0"/>
              </a:spcBef>
            </a:pPr>
            <a:r>
              <a:rPr lang="en-US" sz="2000" b="1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10 WEEKS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460850" y="673498"/>
            <a:ext cx="2850532" cy="242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b="1">
                <a:solidFill>
                  <a:srgbClr val="104044"/>
                </a:solidFill>
                <a:latin typeface="Saira Bold"/>
                <a:ea typeface="Saira Bold"/>
                <a:cs typeface="Saira Bold"/>
                <a:sym typeface="Saira Bold"/>
              </a:rPr>
              <a:t>Mortgage Documents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903472" y="673498"/>
            <a:ext cx="2850532" cy="242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b="1">
                <a:solidFill>
                  <a:srgbClr val="104044"/>
                </a:solidFill>
                <a:latin typeface="Saira Bold"/>
                <a:ea typeface="Saira Bold"/>
                <a:cs typeface="Saira Bold"/>
                <a:sym typeface="Saira Bold"/>
              </a:rPr>
              <a:t>2025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3BE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5353500" y="-158697"/>
            <a:ext cx="3110490" cy="633626"/>
            <a:chOff x="0" y="0"/>
            <a:chExt cx="819224" cy="1668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9224" cy="166881"/>
            </a:xfrm>
            <a:custGeom>
              <a:avLst/>
              <a:gdLst/>
              <a:ahLst/>
              <a:cxnLst/>
              <a:rect l="l" t="t" r="r" b="b"/>
              <a:pathLst>
                <a:path w="819224" h="166881">
                  <a:moveTo>
                    <a:pt x="37335" y="0"/>
                  </a:moveTo>
                  <a:lnTo>
                    <a:pt x="781889" y="0"/>
                  </a:lnTo>
                  <a:cubicBezTo>
                    <a:pt x="791791" y="0"/>
                    <a:pt x="801287" y="3933"/>
                    <a:pt x="808289" y="10935"/>
                  </a:cubicBezTo>
                  <a:cubicBezTo>
                    <a:pt x="815290" y="17937"/>
                    <a:pt x="819224" y="27433"/>
                    <a:pt x="819224" y="37335"/>
                  </a:cubicBezTo>
                  <a:lnTo>
                    <a:pt x="819224" y="129546"/>
                  </a:lnTo>
                  <a:cubicBezTo>
                    <a:pt x="819224" y="139448"/>
                    <a:pt x="815290" y="148944"/>
                    <a:pt x="808289" y="155946"/>
                  </a:cubicBezTo>
                  <a:cubicBezTo>
                    <a:pt x="801287" y="162948"/>
                    <a:pt x="791791" y="166881"/>
                    <a:pt x="781889" y="166881"/>
                  </a:cubicBezTo>
                  <a:lnTo>
                    <a:pt x="37335" y="166881"/>
                  </a:lnTo>
                  <a:cubicBezTo>
                    <a:pt x="16715" y="166881"/>
                    <a:pt x="0" y="150166"/>
                    <a:pt x="0" y="129546"/>
                  </a:cubicBezTo>
                  <a:lnTo>
                    <a:pt x="0" y="37335"/>
                  </a:lnTo>
                  <a:cubicBezTo>
                    <a:pt x="0" y="27433"/>
                    <a:pt x="3933" y="17937"/>
                    <a:pt x="10935" y="10935"/>
                  </a:cubicBezTo>
                  <a:cubicBezTo>
                    <a:pt x="17937" y="3933"/>
                    <a:pt x="27433" y="0"/>
                    <a:pt x="37335" y="0"/>
                  </a:cubicBezTo>
                  <a:close/>
                </a:path>
              </a:pathLst>
            </a:custGeom>
            <a:solidFill>
              <a:srgbClr val="001D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819224" cy="811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849465" y="-2308751"/>
            <a:ext cx="10789729" cy="13141924"/>
            <a:chOff x="0" y="0"/>
            <a:chExt cx="2841739" cy="346124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41739" cy="3461248"/>
            </a:xfrm>
            <a:custGeom>
              <a:avLst/>
              <a:gdLst/>
              <a:ahLst/>
              <a:cxnLst/>
              <a:rect l="l" t="t" r="r" b="b"/>
              <a:pathLst>
                <a:path w="2841739" h="3461248">
                  <a:moveTo>
                    <a:pt x="22243" y="0"/>
                  </a:moveTo>
                  <a:lnTo>
                    <a:pt x="2819496" y="0"/>
                  </a:lnTo>
                  <a:cubicBezTo>
                    <a:pt x="2825395" y="0"/>
                    <a:pt x="2831053" y="2343"/>
                    <a:pt x="2835224" y="6515"/>
                  </a:cubicBezTo>
                  <a:cubicBezTo>
                    <a:pt x="2839396" y="10686"/>
                    <a:pt x="2841739" y="16344"/>
                    <a:pt x="2841739" y="22243"/>
                  </a:cubicBezTo>
                  <a:lnTo>
                    <a:pt x="2841739" y="3439004"/>
                  </a:lnTo>
                  <a:cubicBezTo>
                    <a:pt x="2841739" y="3444904"/>
                    <a:pt x="2839396" y="3450561"/>
                    <a:pt x="2835224" y="3454733"/>
                  </a:cubicBezTo>
                  <a:cubicBezTo>
                    <a:pt x="2831053" y="3458904"/>
                    <a:pt x="2825395" y="3461248"/>
                    <a:pt x="2819496" y="3461248"/>
                  </a:cubicBezTo>
                  <a:lnTo>
                    <a:pt x="22243" y="3461248"/>
                  </a:lnTo>
                  <a:cubicBezTo>
                    <a:pt x="16344" y="3461248"/>
                    <a:pt x="10686" y="3458904"/>
                    <a:pt x="6515" y="3454733"/>
                  </a:cubicBezTo>
                  <a:cubicBezTo>
                    <a:pt x="2343" y="3450561"/>
                    <a:pt x="0" y="3444904"/>
                    <a:pt x="0" y="3439004"/>
                  </a:cubicBezTo>
                  <a:lnTo>
                    <a:pt x="0" y="22243"/>
                  </a:lnTo>
                  <a:cubicBezTo>
                    <a:pt x="0" y="16344"/>
                    <a:pt x="2343" y="10686"/>
                    <a:pt x="6515" y="6515"/>
                  </a:cubicBezTo>
                  <a:cubicBezTo>
                    <a:pt x="10686" y="2343"/>
                    <a:pt x="16344" y="0"/>
                    <a:pt x="22243" y="0"/>
                  </a:cubicBezTo>
                  <a:close/>
                </a:path>
              </a:pathLst>
            </a:custGeom>
            <a:solidFill>
              <a:srgbClr val="001D1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2841739" cy="33755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2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586143" y="3500786"/>
            <a:ext cx="13115714" cy="4269149"/>
            <a:chOff x="0" y="0"/>
            <a:chExt cx="1897550" cy="6176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7550" cy="617650"/>
            </a:xfrm>
            <a:custGeom>
              <a:avLst/>
              <a:gdLst/>
              <a:ahLst/>
              <a:cxnLst/>
              <a:rect l="l" t="t" r="r" b="b"/>
              <a:pathLst>
                <a:path w="1897550" h="617650">
                  <a:moveTo>
                    <a:pt x="13576" y="0"/>
                  </a:moveTo>
                  <a:lnTo>
                    <a:pt x="1883974" y="0"/>
                  </a:lnTo>
                  <a:cubicBezTo>
                    <a:pt x="1891472" y="0"/>
                    <a:pt x="1897550" y="6078"/>
                    <a:pt x="1897550" y="13576"/>
                  </a:cubicBezTo>
                  <a:lnTo>
                    <a:pt x="1897550" y="604074"/>
                  </a:lnTo>
                  <a:cubicBezTo>
                    <a:pt x="1897550" y="607675"/>
                    <a:pt x="1896120" y="611128"/>
                    <a:pt x="1893574" y="613674"/>
                  </a:cubicBezTo>
                  <a:cubicBezTo>
                    <a:pt x="1891028" y="616220"/>
                    <a:pt x="1887574" y="617650"/>
                    <a:pt x="1883974" y="617650"/>
                  </a:cubicBezTo>
                  <a:lnTo>
                    <a:pt x="13576" y="617650"/>
                  </a:lnTo>
                  <a:cubicBezTo>
                    <a:pt x="9976" y="617650"/>
                    <a:pt x="6523" y="616220"/>
                    <a:pt x="3976" y="613674"/>
                  </a:cubicBezTo>
                  <a:cubicBezTo>
                    <a:pt x="1430" y="611128"/>
                    <a:pt x="0" y="607675"/>
                    <a:pt x="0" y="604074"/>
                  </a:cubicBezTo>
                  <a:lnTo>
                    <a:pt x="0" y="13576"/>
                  </a:lnTo>
                  <a:cubicBezTo>
                    <a:pt x="0" y="9976"/>
                    <a:pt x="1430" y="6523"/>
                    <a:pt x="3976" y="3976"/>
                  </a:cubicBezTo>
                  <a:cubicBezTo>
                    <a:pt x="6523" y="1430"/>
                    <a:pt x="9976" y="0"/>
                    <a:pt x="13576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934668" y="4633919"/>
            <a:ext cx="12418664" cy="1171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97"/>
              </a:lnSpc>
            </a:pPr>
            <a:r>
              <a:rPr lang="en-US" sz="8268" b="1">
                <a:solidFill>
                  <a:srgbClr val="001D1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AI Document Intelligence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591932" y="1266062"/>
            <a:ext cx="633626" cy="242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b="1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34668" y="6127338"/>
            <a:ext cx="12418664" cy="53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53"/>
              </a:lnSpc>
            </a:pPr>
            <a:r>
              <a:rPr lang="en-US" sz="3769" b="1">
                <a:solidFill>
                  <a:srgbClr val="001D1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Extracting Key Insights from Mortgage Files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06857" y="0"/>
            <a:ext cx="4881143" cy="10287000"/>
            <a:chOff x="0" y="0"/>
            <a:chExt cx="756217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6217" cy="1593725"/>
            </a:xfrm>
            <a:custGeom>
              <a:avLst/>
              <a:gdLst/>
              <a:ahLst/>
              <a:cxnLst/>
              <a:rect l="l" t="t" r="r" b="b"/>
              <a:pathLst>
                <a:path w="756217" h="1593725">
                  <a:moveTo>
                    <a:pt x="0" y="0"/>
                  </a:moveTo>
                  <a:lnTo>
                    <a:pt x="756217" y="0"/>
                  </a:lnTo>
                  <a:lnTo>
                    <a:pt x="75621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55374" r="-5537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601059" y="1028700"/>
            <a:ext cx="5246370" cy="8229600"/>
            <a:chOff x="0" y="0"/>
            <a:chExt cx="812800" cy="12749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1274980"/>
            </a:xfrm>
            <a:custGeom>
              <a:avLst/>
              <a:gdLst/>
              <a:ahLst/>
              <a:cxnLst/>
              <a:rect l="l" t="t" r="r" b="b"/>
              <a:pathLst>
                <a:path w="812800" h="1274980">
                  <a:moveTo>
                    <a:pt x="118054" y="0"/>
                  </a:moveTo>
                  <a:lnTo>
                    <a:pt x="694746" y="0"/>
                  </a:lnTo>
                  <a:cubicBezTo>
                    <a:pt x="759946" y="0"/>
                    <a:pt x="812800" y="52854"/>
                    <a:pt x="812800" y="118054"/>
                  </a:cubicBezTo>
                  <a:lnTo>
                    <a:pt x="812800" y="1156927"/>
                  </a:lnTo>
                  <a:cubicBezTo>
                    <a:pt x="812800" y="1188236"/>
                    <a:pt x="800362" y="1218264"/>
                    <a:pt x="778223" y="1240403"/>
                  </a:cubicBezTo>
                  <a:cubicBezTo>
                    <a:pt x="756084" y="1262543"/>
                    <a:pt x="726056" y="1274980"/>
                    <a:pt x="694746" y="1274980"/>
                  </a:cubicBezTo>
                  <a:lnTo>
                    <a:pt x="118054" y="1274980"/>
                  </a:lnTo>
                  <a:cubicBezTo>
                    <a:pt x="52854" y="1274980"/>
                    <a:pt x="0" y="1222126"/>
                    <a:pt x="0" y="1156927"/>
                  </a:cubicBezTo>
                  <a:lnTo>
                    <a:pt x="0" y="118054"/>
                  </a:lnTo>
                  <a:cubicBezTo>
                    <a:pt x="0" y="52854"/>
                    <a:pt x="52854" y="0"/>
                    <a:pt x="118054" y="0"/>
                  </a:cubicBezTo>
                  <a:close/>
                </a:path>
              </a:pathLst>
            </a:custGeom>
            <a:blipFill>
              <a:blip r:embed="rId3"/>
              <a:stretch>
                <a:fillRect l="-7254" r="-725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199567"/>
            <a:ext cx="7920488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3"/>
              </a:lnSpc>
            </a:pPr>
            <a:r>
              <a:rPr lang="en-US" sz="3502" b="1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Background: 10-Week Project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313672"/>
            <a:ext cx="8652746" cy="5583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8"/>
              </a:lnSpc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The Outamation Advanced AI-Powered Document Insights and Data Extraction Externship is a comprehensive 10-week program. Its core goal and purpose is to master the required skills to create an AI-Powered Documentation Automation Platform. The program focuses on bridging foundational technologies (ML, LLMs, NLP, Computer Vision) with high-value industry applications, such as solving complex, document-heavy challenges in mortgage automation, ultimately transforming slow, manual review processes into automated, efficient workflows.</a:t>
            </a:r>
          </a:p>
          <a:p>
            <a:pPr marL="0" lvl="0" indent="0" algn="l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0" lvl="0" indent="0" algn="l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06857" y="0"/>
            <a:ext cx="4881143" cy="10287000"/>
            <a:chOff x="0" y="0"/>
            <a:chExt cx="756217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6217" cy="1593725"/>
            </a:xfrm>
            <a:custGeom>
              <a:avLst/>
              <a:gdLst/>
              <a:ahLst/>
              <a:cxnLst/>
              <a:rect l="l" t="t" r="r" b="b"/>
              <a:pathLst>
                <a:path w="756217" h="1593725">
                  <a:moveTo>
                    <a:pt x="0" y="0"/>
                  </a:moveTo>
                  <a:lnTo>
                    <a:pt x="756217" y="0"/>
                  </a:lnTo>
                  <a:lnTo>
                    <a:pt x="75621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11804" r="-11180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601059" y="1028700"/>
            <a:ext cx="7503367" cy="8229600"/>
            <a:chOff x="0" y="0"/>
            <a:chExt cx="1162468" cy="12749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62468" cy="1274980"/>
            </a:xfrm>
            <a:custGeom>
              <a:avLst/>
              <a:gdLst/>
              <a:ahLst/>
              <a:cxnLst/>
              <a:rect l="l" t="t" r="r" b="b"/>
              <a:pathLst>
                <a:path w="1162468" h="1274980">
                  <a:moveTo>
                    <a:pt x="82543" y="0"/>
                  </a:moveTo>
                  <a:lnTo>
                    <a:pt x="1079924" y="0"/>
                  </a:lnTo>
                  <a:cubicBezTo>
                    <a:pt x="1101816" y="0"/>
                    <a:pt x="1122812" y="8697"/>
                    <a:pt x="1138291" y="24176"/>
                  </a:cubicBezTo>
                  <a:cubicBezTo>
                    <a:pt x="1153771" y="39656"/>
                    <a:pt x="1162468" y="60652"/>
                    <a:pt x="1162468" y="82543"/>
                  </a:cubicBezTo>
                  <a:lnTo>
                    <a:pt x="1162468" y="1192437"/>
                  </a:lnTo>
                  <a:cubicBezTo>
                    <a:pt x="1162468" y="1214329"/>
                    <a:pt x="1153771" y="1235324"/>
                    <a:pt x="1138291" y="1250804"/>
                  </a:cubicBezTo>
                  <a:cubicBezTo>
                    <a:pt x="1122812" y="1266284"/>
                    <a:pt x="1101816" y="1274980"/>
                    <a:pt x="1079924" y="1274980"/>
                  </a:cubicBezTo>
                  <a:lnTo>
                    <a:pt x="82543" y="1274980"/>
                  </a:lnTo>
                  <a:cubicBezTo>
                    <a:pt x="60652" y="1274980"/>
                    <a:pt x="39656" y="1266284"/>
                    <a:pt x="24176" y="1250804"/>
                  </a:cubicBezTo>
                  <a:cubicBezTo>
                    <a:pt x="8697" y="1235324"/>
                    <a:pt x="0" y="1214329"/>
                    <a:pt x="0" y="1192437"/>
                  </a:cubicBezTo>
                  <a:lnTo>
                    <a:pt x="0" y="82543"/>
                  </a:lnTo>
                  <a:cubicBezTo>
                    <a:pt x="0" y="60652"/>
                    <a:pt x="8697" y="39656"/>
                    <a:pt x="24176" y="24176"/>
                  </a:cubicBezTo>
                  <a:cubicBezTo>
                    <a:pt x="39656" y="8697"/>
                    <a:pt x="60652" y="0"/>
                    <a:pt x="82543" y="0"/>
                  </a:cubicBezTo>
                  <a:close/>
                </a:path>
              </a:pathLst>
            </a:custGeom>
            <a:blipFill>
              <a:blip r:embed="rId3"/>
              <a:stretch>
                <a:fillRect l="-4839" r="-483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199567"/>
            <a:ext cx="7920488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3"/>
              </a:lnSpc>
            </a:pPr>
            <a:r>
              <a:rPr lang="en-US" sz="3502" b="1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Overall Status: Sprint 1  Complete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048347"/>
            <a:ext cx="8652746" cy="465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78"/>
              </a:lnSpc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 have successfully concluded Sprint 1 focused on Advanced AI-Powered Document Insights and Data Extraction. The primary goal of this sprint was to establish both the theoretical foundation and the practical application of AI in document automation. I progressed seamlessly from mastering core AI concepts, such as LLMs and Generative AI, to implementing industry-grade tools. I am now fully prepared to apply this end-to-end document intelligence pipeline to solve real-world business challenges.</a:t>
            </a:r>
          </a:p>
          <a:p>
            <a:pPr marL="0" lvl="0" indent="0" algn="l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99567"/>
            <a:ext cx="7920488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3"/>
              </a:lnSpc>
            </a:pPr>
            <a:r>
              <a:rPr lang="en-US" sz="3502" b="1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Key Accomplishments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274669"/>
            <a:ext cx="16230600" cy="6983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78"/>
              </a:lnSpc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My key achievements center on validating the full document-to-data workflow:</a:t>
            </a: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Integrated Tech Stack Mastery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 mastered the critical steps of converting document visuals into meaningful data, combining Computer Vision (CV) and OCR for digitization with Natural Language Processing (NLP) for deep textual comprehension.</a:t>
            </a:r>
          </a:p>
          <a:p>
            <a:pPr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Hands-on Tool Execution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 gained practical experience by successfully utilizing powerful platforms, including Google's Document AI, to perform high-accuracy, real-time Document Classification and Data Extraction from complex, unstructured files.</a:t>
            </a:r>
          </a:p>
          <a:p>
            <a:pPr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Business Context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 applied these learnings directly to Mortgage Automation, defining how AI accelerates loan processing and minimizes human error, providing tangible business value through speed and precision.</a:t>
            </a:r>
          </a:p>
          <a:p>
            <a:pPr marL="0" lvl="0" indent="0"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99567"/>
            <a:ext cx="7920488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3"/>
              </a:lnSpc>
            </a:pPr>
            <a:r>
              <a:rPr lang="en-US" sz="3502" b="1">
                <a:solidFill>
                  <a:srgbClr val="000000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Key  Metrics &amp; Progress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041306"/>
            <a:ext cx="16230600" cy="7450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78"/>
              </a:lnSpc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This sprint resulted in measurable progress in both technical and soft skill development:</a:t>
            </a: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Technical Proficiency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Achieved validation of my ability to convert diverse documents into structured, usable data using a top-tier tool (Google Document AI).</a:t>
            </a:r>
          </a:p>
          <a:p>
            <a:pPr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Process Improvement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 identified critical inefficiencies in manual review, positioning me to help implement solutions that can shift document processing time from weeks to minutes.</a:t>
            </a:r>
          </a:p>
          <a:p>
            <a:pPr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529516" lvl="1" indent="-264758" algn="just">
              <a:lnSpc>
                <a:spcPts val="3678"/>
              </a:lnSpc>
              <a:buFont typeface="Arial"/>
              <a:buChar char="•"/>
            </a:pPr>
            <a:r>
              <a:rPr lang="en-US" sz="2452" b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Skill Level Up</a:t>
            </a:r>
          </a:p>
          <a:p>
            <a:pPr marL="1059032" lvl="2" indent="-353011" algn="just">
              <a:lnSpc>
                <a:spcPts val="3678"/>
              </a:lnSpc>
              <a:buFont typeface="Arial"/>
              <a:buChar char="⚬"/>
            </a:pPr>
            <a:r>
              <a:rPr lang="en-US" sz="2452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The exercise significantly improved my Attention to Detail and Critical Thinking, which are essential skills for performing crucial tasks like Anomaly Detection and fraud prevention across large, complex document packages.</a:t>
            </a:r>
          </a:p>
          <a:p>
            <a:pPr marL="0" lvl="0" indent="0"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0" lvl="0" indent="0"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  <a:p>
            <a:pPr marL="0" lvl="0" indent="0" algn="just">
              <a:lnSpc>
                <a:spcPts val="3678"/>
              </a:lnSpc>
            </a:pPr>
            <a:endParaRPr lang="en-US" sz="2452">
              <a:solidFill>
                <a:srgbClr val="000000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5076825"/>
            <a:ext cx="464021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458047" y="4323849"/>
            <a:ext cx="9371907" cy="1815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80"/>
              </a:lnSpc>
            </a:pPr>
            <a:r>
              <a:rPr lang="en-US" sz="12000" spc="-504">
                <a:solidFill>
                  <a:srgbClr val="FFFFFF"/>
                </a:solidFill>
                <a:latin typeface="The Seasons Light"/>
                <a:ea typeface="The Seasons Light"/>
                <a:cs typeface="The Seasons Light"/>
                <a:sym typeface="The Seasons Light"/>
              </a:rPr>
              <a:t>THANK   YOU</a:t>
            </a:r>
          </a:p>
        </p:txBody>
      </p:sp>
      <p:sp>
        <p:nvSpPr>
          <p:cNvPr id="5" name="AutoShape 5"/>
          <p:cNvSpPr/>
          <p:nvPr/>
        </p:nvSpPr>
        <p:spPr>
          <a:xfrm>
            <a:off x="13647781" y="5076825"/>
            <a:ext cx="464021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664100" y="8668724"/>
            <a:ext cx="10959801" cy="345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36"/>
              </a:lnSpc>
            </a:pPr>
            <a:r>
              <a:rPr lang="en-US" sz="2299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https://github.com/LashawnFofung/AI-Powered-Document-Automation-Platform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543</Words>
  <Application>Microsoft Macintosh PowerPoint</Application>
  <PresentationFormat>Custom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The Seasons Bold</vt:lpstr>
      <vt:lpstr>Arial</vt:lpstr>
      <vt:lpstr>Aileron Bold</vt:lpstr>
      <vt:lpstr>Calibri</vt:lpstr>
      <vt:lpstr>Aileron</vt:lpstr>
      <vt:lpstr>Saira Bold</vt:lpstr>
      <vt:lpstr>The Seasons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Status Update Sprint 1: AI-Powered Document Automation Platform</dc:title>
  <cp:lastModifiedBy>Lashawn Fofung</cp:lastModifiedBy>
  <cp:revision>1</cp:revision>
  <dcterms:created xsi:type="dcterms:W3CDTF">2006-08-16T00:00:00Z</dcterms:created>
  <dcterms:modified xsi:type="dcterms:W3CDTF">2025-10-26T09:08:58Z</dcterms:modified>
  <dc:identifier>DAG2f8VMl0Q</dc:identifier>
</cp:coreProperties>
</file>

<file path=docProps/thumbnail.jpeg>
</file>